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6"/>
  </p:notesMasterIdLst>
  <p:sldIdLst>
    <p:sldId id="256" r:id="rId2"/>
    <p:sldId id="288" r:id="rId3"/>
    <p:sldId id="257" r:id="rId4"/>
    <p:sldId id="271" r:id="rId5"/>
    <p:sldId id="272" r:id="rId6"/>
    <p:sldId id="258" r:id="rId7"/>
    <p:sldId id="259" r:id="rId8"/>
    <p:sldId id="273" r:id="rId9"/>
    <p:sldId id="274" r:id="rId10"/>
    <p:sldId id="260" r:id="rId11"/>
    <p:sldId id="261" r:id="rId12"/>
    <p:sldId id="262" r:id="rId13"/>
    <p:sldId id="263" r:id="rId14"/>
    <p:sldId id="276" r:id="rId15"/>
    <p:sldId id="277" r:id="rId16"/>
    <p:sldId id="278" r:id="rId17"/>
    <p:sldId id="267" r:id="rId18"/>
    <p:sldId id="264" r:id="rId19"/>
    <p:sldId id="265" r:id="rId20"/>
    <p:sldId id="266" r:id="rId21"/>
    <p:sldId id="268" r:id="rId22"/>
    <p:sldId id="279" r:id="rId23"/>
    <p:sldId id="26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9" r:id="rId33"/>
    <p:sldId id="270" r:id="rId34"/>
    <p:sldId id="290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458" autoAdjust="0"/>
    <p:restoredTop sz="87205" autoAdjust="0"/>
  </p:normalViewPr>
  <p:slideViewPr>
    <p:cSldViewPr snapToGrid="0">
      <p:cViewPr varScale="1">
        <p:scale>
          <a:sx n="75" d="100"/>
          <a:sy n="75" d="100"/>
        </p:scale>
        <p:origin x="90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054660-B667-4F26-BD5C-4CC7F02F706B}" type="datetimeFigureOut">
              <a:rPr lang="en-US" smtClean="0"/>
              <a:t>8/23/2016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81154C-0223-4B49-8805-40B185AE36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3430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If you look</a:t>
            </a:r>
            <a:r>
              <a:rPr lang="en-US" baseline="0" dirty="0"/>
              <a:t> carefully I wrote securely twice because that’s important – varying definitions securely: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Integrity, confidentiality, authentication (know who sent </a:t>
            </a:r>
            <a:r>
              <a:rPr lang="en-US" baseline="0" dirty="0" err="1"/>
              <a:t>msg</a:t>
            </a:r>
            <a:r>
              <a:rPr lang="en-US" baseline="0" dirty="0"/>
              <a:t>)</a:t>
            </a:r>
            <a:endParaRPr lang="en-US" dirty="0"/>
          </a:p>
          <a:p>
            <a:r>
              <a:rPr lang="en-US" dirty="0"/>
              <a:t>- What do we mean by hard?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81154C-0223-4B49-8805-40B185AE368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1167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ECB problem: identical plaintexts encrypt to identical </a:t>
            </a:r>
            <a:r>
              <a:rPr lang="en-US" dirty="0" err="1"/>
              <a:t>ciphertexts</a:t>
            </a:r>
            <a:r>
              <a:rPr lang="en-US" dirty="0"/>
              <a:t>.</a:t>
            </a:r>
          </a:p>
          <a:p>
            <a:r>
              <a:rPr lang="en-US" dirty="0"/>
              <a:t>Illustrate problem</a:t>
            </a:r>
            <a:r>
              <a:rPr lang="en-US" baseline="0" dirty="0"/>
              <a:t> visually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81154C-0223-4B49-8805-40B185AE368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401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81154C-0223-4B49-8805-40B185AE368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6071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IV = Initialization</a:t>
            </a:r>
            <a:r>
              <a:rPr lang="en-US" baseline="0" dirty="0"/>
              <a:t> Vector. Random but doesn’t have to be secret.</a:t>
            </a:r>
          </a:p>
          <a:p>
            <a:r>
              <a:rPr lang="en-US" baseline="0" dirty="0"/>
              <a:t>If IV is predictable – Eve can make a guess about Alice’s data, XOR with own predicted IV, XOR with Alice’s known IV, set this to plaintext.</a:t>
            </a:r>
          </a:p>
          <a:p>
            <a:r>
              <a:rPr lang="en-US" baseline="0" dirty="0"/>
              <a:t>Then the server will encrypt w/ IV(EVE) XOR GUESS XOR IV(EVE) XOR IV(ALICE) = GUESS XOR IV(ALICE) -&gt; if the guess is correct, our </a:t>
            </a:r>
            <a:r>
              <a:rPr lang="en-US" baseline="0" dirty="0" err="1"/>
              <a:t>ciphertext</a:t>
            </a:r>
            <a:r>
              <a:rPr lang="en-US" baseline="0" dirty="0"/>
              <a:t> is identical to Alice’s and we know her data.</a:t>
            </a:r>
          </a:p>
          <a:p>
            <a:r>
              <a:rPr lang="en-US" baseline="0" dirty="0"/>
              <a:t>Don’t use key as IV either. Intercepting will allow Eve to figure out the key by modifying some </a:t>
            </a:r>
            <a:r>
              <a:rPr lang="en-US" baseline="0" dirty="0" err="1"/>
              <a:t>ciphertext</a:t>
            </a:r>
            <a:r>
              <a:rPr lang="en-US" baseline="0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81154C-0223-4B49-8805-40B185AE368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1842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Mentioned before; IBM homegrown</a:t>
            </a:r>
            <a:r>
              <a:rPr lang="en-US" baseline="0" dirty="0"/>
              <a:t> crypto</a:t>
            </a:r>
          </a:p>
          <a:p>
            <a:r>
              <a:rPr lang="en-US" baseline="0" dirty="0"/>
              <a:t>Block cipher with key of 64 bits.</a:t>
            </a:r>
          </a:p>
          <a:p>
            <a:r>
              <a:rPr lang="en-US" baseline="0" dirty="0"/>
              <a:t>Attacks -&gt; Why not just increase key size?</a:t>
            </a:r>
          </a:p>
          <a:p>
            <a:r>
              <a:rPr lang="en-US" baseline="0" dirty="0"/>
              <a:t>DES built such that it needs very specific key sizes (computation done using matrices, specific shape, </a:t>
            </a:r>
            <a:r>
              <a:rPr lang="en-US" baseline="0" dirty="0" err="1"/>
              <a:t>etc</a:t>
            </a:r>
            <a:r>
              <a:rPr lang="en-US" baseline="0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81154C-0223-4B49-8805-40B185AE368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3284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History:</a:t>
            </a:r>
            <a:r>
              <a:rPr lang="en-US" baseline="0" dirty="0"/>
              <a:t> DES broken, need new standard for crypto.</a:t>
            </a:r>
          </a:p>
          <a:p>
            <a:r>
              <a:rPr lang="en-US" baseline="0" dirty="0"/>
              <a:t>NIST puts out competition for next best system.</a:t>
            </a:r>
          </a:p>
          <a:p>
            <a:r>
              <a:rPr lang="en-US" baseline="0" dirty="0"/>
              <a:t>Big name Cryptographers competed (like Ron </a:t>
            </a:r>
            <a:r>
              <a:rPr lang="en-US" baseline="0" dirty="0" err="1"/>
              <a:t>Rivest</a:t>
            </a:r>
            <a:r>
              <a:rPr lang="en-US" baseline="0" dirty="0"/>
              <a:t> [RSA])</a:t>
            </a:r>
          </a:p>
          <a:p>
            <a:r>
              <a:rPr lang="en-US" baseline="0" dirty="0" err="1"/>
              <a:t>Rijndael</a:t>
            </a:r>
            <a:r>
              <a:rPr lang="en-US" baseline="0" dirty="0"/>
              <a:t> = </a:t>
            </a:r>
            <a:r>
              <a:rPr lang="en-US" baseline="0" dirty="0" err="1"/>
              <a:t>Rijmen</a:t>
            </a:r>
            <a:r>
              <a:rPr lang="en-US" baseline="0" dirty="0"/>
              <a:t> + Damen</a:t>
            </a:r>
          </a:p>
          <a:p>
            <a:r>
              <a:rPr lang="en-US" baseline="0" dirty="0"/>
              <a:t>NSA = Validation for algorithm’s worth</a:t>
            </a:r>
          </a:p>
          <a:p>
            <a:r>
              <a:rPr lang="en-US" baseline="0" dirty="0"/>
              <a:t>Only known attack: Related keys. </a:t>
            </a:r>
            <a:r>
              <a:rPr lang="en-US" baseline="0" dirty="0" err="1"/>
              <a:t>Nbd</a:t>
            </a:r>
            <a:r>
              <a:rPr lang="en-US" baseline="0" dirty="0"/>
              <a:t> anyway, force keys to be random.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81154C-0223-4B49-8805-40B185AE368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2391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Very fast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81154C-0223-4B49-8805-40B185AE368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1966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Seems</a:t>
            </a:r>
            <a:r>
              <a:rPr lang="en-US" baseline="0" dirty="0"/>
              <a:t> to be a problem inherent with block ciphers in general.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81154C-0223-4B49-8805-40B185AE368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7041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Alice and Bob agree on a Base Color.</a:t>
            </a:r>
          </a:p>
          <a:p>
            <a:r>
              <a:rPr lang="en-US" dirty="0"/>
              <a:t>This is communicated over the channel; doesn’t</a:t>
            </a:r>
            <a:r>
              <a:rPr lang="en-US" baseline="0" dirty="0"/>
              <a:t> matter if Eve knows.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81154C-0223-4B49-8805-40B185AE368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40265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At the end of this step, Alice and Bob know their secret</a:t>
            </a:r>
            <a:r>
              <a:rPr lang="en-US" baseline="0" dirty="0"/>
              <a:t> colors, but Eve does not.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81154C-0223-4B49-8805-40B185AE368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0257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Alice and Bob</a:t>
            </a:r>
            <a:r>
              <a:rPr lang="en-US" baseline="0" dirty="0"/>
              <a:t> send the mixed colors to each other.</a:t>
            </a:r>
          </a:p>
          <a:p>
            <a:r>
              <a:rPr lang="en-US" baseline="0" dirty="0"/>
              <a:t>Eve gets these too, but she doesn’t know the secret colors that were mixed into them.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81154C-0223-4B49-8805-40B185AE368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8503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National Supercomputing Center - Wuxi China</a:t>
            </a:r>
          </a:p>
          <a:p>
            <a:r>
              <a:rPr lang="en-US" dirty="0"/>
              <a:t>Our computers – 2-4 cores</a:t>
            </a:r>
          </a:p>
          <a:p>
            <a:r>
              <a:rPr lang="en-US" dirty="0"/>
              <a:t>This computer – 10 million cores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81154C-0223-4B49-8805-40B185AE368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42798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Now, both Alice and Bob have the same exact color.</a:t>
            </a:r>
            <a:r>
              <a:rPr lang="en-US" baseline="0" dirty="0"/>
              <a:t> And this is a shared secret.</a:t>
            </a:r>
          </a:p>
          <a:p>
            <a:r>
              <a:rPr lang="en-US" baseline="0" dirty="0"/>
              <a:t>Eve can’t perform this computation since she doesn’t have the secret colors to make Alice’s / Bob’s mixed colors.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81154C-0223-4B49-8805-40B185AE368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55077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say you have two</a:t>
            </a:r>
            <a:r>
              <a:rPr lang="en-US" baseline="0" dirty="0"/>
              <a:t> conspiring dictators that want to talk to each other secretly.</a:t>
            </a:r>
          </a:p>
          <a:p>
            <a:r>
              <a:rPr lang="en-US" baseline="0" dirty="0"/>
              <a:t>Has everyone seen the pictures of Putin on a horse?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81154C-0223-4B49-8805-40B185AE368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1286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is Hardness?</a:t>
            </a:r>
            <a:r>
              <a:rPr lang="en-US" baseline="0" dirty="0"/>
              <a:t>  </a:t>
            </a:r>
            <a:r>
              <a:rPr lang="en-US" dirty="0"/>
              <a:t>-&gt; Even if every computer in the world was working for</a:t>
            </a:r>
            <a:r>
              <a:rPr lang="en-US" baseline="0" dirty="0"/>
              <a:t> a hundred years to </a:t>
            </a:r>
            <a:r>
              <a:rPr lang="en-US" baseline="0" dirty="0" err="1"/>
              <a:t>bruteforce</a:t>
            </a:r>
            <a:endParaRPr lang="en-US" baseline="0" dirty="0"/>
          </a:p>
          <a:p>
            <a:pPr marL="171450" indent="-171450">
              <a:buFontTx/>
              <a:buChar char="-"/>
            </a:pPr>
            <a:r>
              <a:rPr lang="en-US" baseline="0" dirty="0"/>
              <a:t>Always Assume: Starbucks, free </a:t>
            </a:r>
            <a:r>
              <a:rPr lang="en-US" baseline="0" dirty="0" err="1"/>
              <a:t>wifi</a:t>
            </a:r>
            <a:r>
              <a:rPr lang="en-US" baseline="0" dirty="0"/>
              <a:t>, unsecure. Capture traffic. Bank cannot be so nonchalant about you using their site on insecure channel. Need cryptography. HTTPS.</a:t>
            </a:r>
          </a:p>
          <a:p>
            <a:pPr marL="171450" indent="-171450">
              <a:buFontTx/>
              <a:buChar char="-"/>
            </a:pPr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81154C-0223-4B49-8805-40B185AE368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5089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 probably</a:t>
            </a:r>
            <a:r>
              <a:rPr lang="en-US" baseline="0" dirty="0"/>
              <a:t> did truth tables in Geometry with T’s and F’s.</a:t>
            </a:r>
          </a:p>
          <a:p>
            <a:r>
              <a:rPr lang="en-US" baseline="0" dirty="0"/>
              <a:t>Do Ex. First – 68 = plaintext, 90 = key, 30 = </a:t>
            </a:r>
            <a:r>
              <a:rPr lang="en-US" baseline="0" dirty="0" err="1"/>
              <a:t>ciphertext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81154C-0223-4B49-8805-40B185AE368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94727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81154C-0223-4B49-8805-40B185AE368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0642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Restrictions with key re-use: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Meet up, exchange hard disk full of meaningless data for key.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What do you do after the key runs out? Reuse?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How do you implement this in the real world? Can’t just “meet up”, defeats the purpose.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81154C-0223-4B49-8805-40B185AE368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0908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Crib drag – Guess words in the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81154C-0223-4B49-8805-40B185AE368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0244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81154C-0223-4B49-8805-40B185AE368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4595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Symmetric</a:t>
            </a:r>
            <a:r>
              <a:rPr lang="en-US" baseline="0" dirty="0"/>
              <a:t> – Didn’t solve problem of sharing keys</a:t>
            </a:r>
          </a:p>
          <a:p>
            <a:r>
              <a:rPr lang="en-US" baseline="0" dirty="0"/>
              <a:t>See if solve large key problem.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81154C-0223-4B49-8805-40B185AE368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7437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E5F61379-CA1A-4D32-8606-6B6484909094}" type="datetimeFigureOut">
              <a:rPr lang="en-US" smtClean="0"/>
              <a:t>8/23/2016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128013A-4527-43D1-8527-C8078B2A4B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750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61379-CA1A-4D32-8606-6B6484909094}" type="datetimeFigureOut">
              <a:rPr lang="en-US" smtClean="0"/>
              <a:t>8/23/2016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8013A-4527-43D1-8527-C8078B2A4B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35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61379-CA1A-4D32-8606-6B6484909094}" type="datetimeFigureOut">
              <a:rPr lang="en-US" smtClean="0"/>
              <a:t>8/23/2016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8013A-4527-43D1-8527-C8078B2A4B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7917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61379-CA1A-4D32-8606-6B6484909094}" type="datetimeFigureOut">
              <a:rPr lang="en-US" smtClean="0"/>
              <a:t>8/23/2016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8013A-4527-43D1-8527-C8078B2A4B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7164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61379-CA1A-4D32-8606-6B6484909094}" type="datetimeFigureOut">
              <a:rPr lang="en-US" smtClean="0"/>
              <a:t>8/23/2016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8013A-4527-43D1-8527-C8078B2A4B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0954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61379-CA1A-4D32-8606-6B6484909094}" type="datetimeFigureOut">
              <a:rPr lang="en-US" smtClean="0"/>
              <a:t>8/23/2016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8013A-4527-43D1-8527-C8078B2A4B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52833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61379-CA1A-4D32-8606-6B6484909094}" type="datetimeFigureOut">
              <a:rPr lang="en-US" smtClean="0"/>
              <a:t>8/23/2016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8013A-4527-43D1-8527-C8078B2A4B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50671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61379-CA1A-4D32-8606-6B6484909094}" type="datetimeFigureOut">
              <a:rPr lang="en-US" smtClean="0"/>
              <a:t>8/23/2016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8013A-4527-43D1-8527-C8078B2A4BE0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200439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61379-CA1A-4D32-8606-6B6484909094}" type="datetimeFigureOut">
              <a:rPr lang="en-US" smtClean="0"/>
              <a:t>8/23/2016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8013A-4527-43D1-8527-C8078B2A4B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0596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61379-CA1A-4D32-8606-6B6484909094}" type="datetimeFigureOut">
              <a:rPr lang="en-US" smtClean="0"/>
              <a:t>8/23/2016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8013A-4527-43D1-8527-C8078B2A4B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6631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61379-CA1A-4D32-8606-6B6484909094}" type="datetimeFigureOut">
              <a:rPr lang="en-US" smtClean="0"/>
              <a:t>8/23/2016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8013A-4527-43D1-8527-C8078B2A4B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31952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61379-CA1A-4D32-8606-6B6484909094}" type="datetimeFigureOut">
              <a:rPr lang="en-US" smtClean="0"/>
              <a:t>8/23/2016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8013A-4527-43D1-8527-C8078B2A4B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6870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61379-CA1A-4D32-8606-6B6484909094}" type="datetimeFigureOut">
              <a:rPr lang="en-US" smtClean="0"/>
              <a:t>8/23/2016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8013A-4527-43D1-8527-C8078B2A4B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6372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61379-CA1A-4D32-8606-6B6484909094}" type="datetimeFigureOut">
              <a:rPr lang="en-US" smtClean="0"/>
              <a:t>8/23/2016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8013A-4527-43D1-8527-C8078B2A4B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7418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61379-CA1A-4D32-8606-6B6484909094}" type="datetimeFigureOut">
              <a:rPr lang="en-US" smtClean="0"/>
              <a:t>8/23/2016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8013A-4527-43D1-8527-C8078B2A4B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0263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61379-CA1A-4D32-8606-6B6484909094}" type="datetimeFigureOut">
              <a:rPr lang="en-US" smtClean="0"/>
              <a:t>8/23/2016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8013A-4527-43D1-8527-C8078B2A4B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3770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61379-CA1A-4D32-8606-6B6484909094}" type="datetimeFigureOut">
              <a:rPr lang="en-US" smtClean="0"/>
              <a:t>8/23/2016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8013A-4527-43D1-8527-C8078B2A4B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29821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E5F61379-CA1A-4D32-8606-6B6484909094}" type="datetimeFigureOut">
              <a:rPr lang="en-US" smtClean="0"/>
              <a:t>8/23/2016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128013A-4527-43D1-8527-C8078B2A4B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13452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4" Type="http://schemas.openxmlformats.org/officeDocument/2006/relationships/image" Target="../media/image18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rypto101.io/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Cryptography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An introduction to modern cryptography</a:t>
            </a:r>
          </a:p>
          <a:p>
            <a:r>
              <a:rPr lang="en-US" dirty="0"/>
              <a:t>Siddarth Senthilkumar</a:t>
            </a:r>
          </a:p>
          <a:p>
            <a:r>
              <a:rPr lang="en-US" dirty="0"/>
              <a:t>09/??/16</a:t>
            </a:r>
          </a:p>
        </p:txBody>
      </p:sp>
    </p:spTree>
    <p:extLst>
      <p:ext uri="{BB962C8B-B14F-4D97-AF65-F5344CB8AC3E}">
        <p14:creationId xmlns:p14="http://schemas.microsoft.com/office/powerpoint/2010/main" val="12275419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Important considerations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3) Key must be used only once. After you encrypt one message with the key, never reuse that key.</a:t>
            </a:r>
          </a:p>
          <a:p>
            <a:pPr marL="0" indent="0">
              <a:buNone/>
            </a:pPr>
            <a:r>
              <a:rPr lang="en-US" sz="2800" dirty="0"/>
              <a:t>Why?</a:t>
            </a:r>
          </a:p>
          <a:p>
            <a:pPr marL="0" indent="0">
              <a:buNone/>
            </a:pPr>
            <a:r>
              <a:rPr lang="en-US" sz="2800" dirty="0"/>
              <a:t>Let’s say you have:</a:t>
            </a:r>
          </a:p>
          <a:p>
            <a:pPr marL="0" indent="0">
              <a:buNone/>
            </a:pPr>
            <a:r>
              <a:rPr lang="en-US" sz="2800" dirty="0"/>
              <a:t>C1 = M1 ⊕ K</a:t>
            </a:r>
          </a:p>
          <a:p>
            <a:pPr marL="0" indent="0">
              <a:buNone/>
            </a:pPr>
            <a:r>
              <a:rPr lang="en-US" sz="2800" dirty="0"/>
              <a:t>C2 = M2 ⊕ K</a:t>
            </a:r>
          </a:p>
          <a:p>
            <a:pPr marL="0" indent="0">
              <a:buNone/>
            </a:pPr>
            <a:r>
              <a:rPr lang="en-US" sz="2800" dirty="0"/>
              <a:t>Then:</a:t>
            </a:r>
          </a:p>
          <a:p>
            <a:pPr marL="0" indent="0">
              <a:buNone/>
            </a:pPr>
            <a:r>
              <a:rPr lang="en-US" sz="2800" dirty="0"/>
              <a:t>C1 ⊕ C2 = M1 ⊕ K ⊕ M2 ⊕ K = M1 ⊕ M2 ⊕ 0 = M1 ⊕ M2</a:t>
            </a:r>
          </a:p>
          <a:p>
            <a:pPr marL="0" indent="0">
              <a:buNone/>
            </a:pPr>
            <a:r>
              <a:rPr lang="en-US" sz="2800" dirty="0"/>
              <a:t>What can you do with this?</a:t>
            </a:r>
          </a:p>
        </p:txBody>
      </p:sp>
    </p:spTree>
    <p:extLst>
      <p:ext uri="{BB962C8B-B14F-4D97-AF65-F5344CB8AC3E}">
        <p14:creationId xmlns:p14="http://schemas.microsoft.com/office/powerpoint/2010/main" val="33408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OTP: Key Reuse attack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With M1 ⊕ M2, you can perform frequency analyses on certain bit patterns to deduce characters of each message.</a:t>
            </a:r>
          </a:p>
          <a:p>
            <a:r>
              <a:rPr lang="en-US" dirty="0"/>
              <a:t>Crib Drag: - Guess words/characters, continue.</a:t>
            </a:r>
          </a:p>
          <a:p>
            <a:pPr lvl="1"/>
            <a:r>
              <a:rPr lang="en-US" sz="2400" dirty="0"/>
              <a:t>M1 = HELLOWORLD</a:t>
            </a:r>
          </a:p>
          <a:p>
            <a:pPr lvl="1"/>
            <a:r>
              <a:rPr lang="en-US" sz="2400" dirty="0"/>
              <a:t>M2 = TODAYTHURS</a:t>
            </a:r>
          </a:p>
          <a:p>
            <a:pPr lvl="1"/>
            <a:r>
              <a:rPr lang="en-US" sz="2400" dirty="0"/>
              <a:t>M1 ⊕ M2 ⊕  TODAY111111… =  HELLO010101</a:t>
            </a:r>
          </a:p>
          <a:p>
            <a:pPr lvl="1"/>
            <a:r>
              <a:rPr lang="en-US" sz="2400" dirty="0"/>
              <a:t>Why? Because M2 ⊕ M2 = 0000000, and 000000 ⊕ M1 = M1</a:t>
            </a:r>
          </a:p>
          <a:p>
            <a:pPr lvl="1"/>
            <a:r>
              <a:rPr lang="en-US" sz="2400" dirty="0"/>
              <a:t>Continuing:</a:t>
            </a:r>
          </a:p>
          <a:p>
            <a:pPr lvl="2"/>
            <a:r>
              <a:rPr lang="en-US" sz="2400" dirty="0"/>
              <a:t>HELLOWORLD ⊕ (M1 ⊕ M2) = TODAYTHURS</a:t>
            </a:r>
          </a:p>
          <a:p>
            <a:pPr lvl="2"/>
            <a:r>
              <a:rPr lang="en-US" sz="2400" dirty="0"/>
              <a:t>XOR is commutative and associative!</a:t>
            </a:r>
          </a:p>
        </p:txBody>
      </p:sp>
    </p:spTree>
    <p:extLst>
      <p:ext uri="{BB962C8B-B14F-4D97-AF65-F5344CB8AC3E}">
        <p14:creationId xmlns:p14="http://schemas.microsoft.com/office/powerpoint/2010/main" val="415219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Practical issues with </a:t>
            </a:r>
            <a:r>
              <a:rPr lang="en-US" dirty="0" err="1"/>
              <a:t>otp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Key has to be very long – at least as long as message – and must be truly random (as opposed to pseudorandom)</a:t>
            </a:r>
          </a:p>
          <a:p>
            <a:r>
              <a:rPr lang="en-US" sz="2800" dirty="0"/>
              <a:t>Key can only be used once; once it’s used it has to be thrown away.</a:t>
            </a:r>
          </a:p>
          <a:p>
            <a:r>
              <a:rPr lang="en-US" sz="2800" dirty="0"/>
              <a:t>Sharing the key securely can be a pain</a:t>
            </a:r>
          </a:p>
        </p:txBody>
      </p:sp>
    </p:spTree>
    <p:extLst>
      <p:ext uri="{BB962C8B-B14F-4D97-AF65-F5344CB8AC3E}">
        <p14:creationId xmlns:p14="http://schemas.microsoft.com/office/powerpoint/2010/main" val="855911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 ciphers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10131425" cy="3649133"/>
          </a:xfrm>
        </p:spPr>
        <p:txBody>
          <a:bodyPr/>
          <a:lstStyle/>
          <a:p>
            <a:r>
              <a:rPr lang="en-US" dirty="0"/>
              <a:t>Symmetric Encryption</a:t>
            </a:r>
          </a:p>
          <a:p>
            <a:r>
              <a:rPr lang="en-US" dirty="0"/>
              <a:t>Take a block of bits, encrypt it using key. Take a </a:t>
            </a:r>
            <a:r>
              <a:rPr lang="en-US" dirty="0" err="1"/>
              <a:t>ciphertext</a:t>
            </a:r>
            <a:r>
              <a:rPr lang="en-US" dirty="0"/>
              <a:t> block, decrypt it using the key.</a:t>
            </a:r>
          </a:p>
          <a:p>
            <a:r>
              <a:rPr lang="en-US" dirty="0"/>
              <a:t>Advantage – key doesn’t have to be as long as the message, just as long as a block.</a:t>
            </a:r>
          </a:p>
          <a:p>
            <a:r>
              <a:rPr lang="en-US" dirty="0"/>
              <a:t>Have Modes of Operation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4290" y="3656026"/>
            <a:ext cx="6838950" cy="187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0796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ECB Mode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1" y="609600"/>
            <a:ext cx="10131425" cy="3649133"/>
          </a:xfrm>
        </p:spPr>
        <p:txBody>
          <a:bodyPr/>
          <a:lstStyle/>
          <a:p>
            <a:r>
              <a:rPr lang="en-US" sz="2800" dirty="0"/>
              <a:t>ECB – Electronic Codebook Mode. Take a block of plaintext, encrypt, repeat. Insecure.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34690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9885" y="236126"/>
            <a:ext cx="5431155" cy="6510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3214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CBC Mode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4521" y="609600"/>
            <a:ext cx="10131425" cy="3649133"/>
          </a:xfrm>
        </p:spPr>
        <p:txBody>
          <a:bodyPr>
            <a:normAutofit/>
          </a:bodyPr>
          <a:lstStyle/>
          <a:p>
            <a:r>
              <a:rPr lang="en-US" sz="2400" dirty="0"/>
              <a:t>Cipher Block Chaining – Use output of one encryption as input for the next.</a:t>
            </a:r>
          </a:p>
          <a:p>
            <a:pPr lvl="1"/>
            <a:r>
              <a:rPr lang="en-US" sz="2400" dirty="0"/>
              <a:t>Ensures each block will have different output, even if each block has same plaintext.</a:t>
            </a:r>
          </a:p>
          <a:p>
            <a:pPr marL="457200" lvl="1" indent="0">
              <a:buNone/>
            </a:pPr>
            <a:r>
              <a:rPr lang="en-US" sz="2400" dirty="0">
                <a:solidFill>
                  <a:srgbClr val="00B050"/>
                </a:solidFill>
              </a:rPr>
              <a:t>		ENCRYPTION</a:t>
            </a:r>
            <a:r>
              <a:rPr lang="en-US" sz="2400" dirty="0"/>
              <a:t>										</a:t>
            </a:r>
            <a:r>
              <a:rPr lang="en-US" sz="2400" dirty="0">
                <a:solidFill>
                  <a:srgbClr val="FF0000"/>
                </a:solidFill>
              </a:rPr>
              <a:t>DECRYPTION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949" y="3455035"/>
            <a:ext cx="5467495" cy="298227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2016" y="3456728"/>
            <a:ext cx="5299075" cy="2982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3868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 – Deprecated encryption system</a:t>
            </a:r>
            <a:r>
              <a:rPr lang="en-US" sz="1200" dirty="0"/>
              <a:t>(ok this is not the actual name)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Data Encryption Standard – 1977</a:t>
            </a:r>
          </a:p>
          <a:p>
            <a:r>
              <a:rPr lang="en-US" dirty="0"/>
              <a:t>56 bit key size (64 really, but 8 are to check parity and are discarded immediately)</a:t>
            </a:r>
          </a:p>
          <a:p>
            <a:r>
              <a:rPr lang="en-US" dirty="0"/>
              <a:t>Some attacks known due to small key size</a:t>
            </a:r>
          </a:p>
          <a:p>
            <a:r>
              <a:rPr lang="en-US" dirty="0"/>
              <a:t>3DES</a:t>
            </a:r>
          </a:p>
          <a:p>
            <a:pPr lvl="1"/>
            <a:r>
              <a:rPr lang="en-US" dirty="0"/>
              <a:t>“DES didn’t work, so let’s just do it 3 times over!”</a:t>
            </a:r>
          </a:p>
          <a:p>
            <a:pPr lvl="1"/>
            <a:r>
              <a:rPr lang="en-US" dirty="0"/>
              <a:t>C = E(k1, D(k2, E(k3, p)))</a:t>
            </a:r>
          </a:p>
          <a:p>
            <a:pPr lvl="1"/>
            <a:r>
              <a:rPr lang="en-US" dirty="0"/>
              <a:t>Expands the key space (168 bits -&gt; 112 effectively)</a:t>
            </a:r>
          </a:p>
          <a:p>
            <a:r>
              <a:rPr lang="en-US" dirty="0"/>
              <a:t>Several Known attacks, algorithmic reduction of key space to 80 bits.</a:t>
            </a:r>
          </a:p>
          <a:p>
            <a:r>
              <a:rPr lang="en-US" dirty="0"/>
              <a:t>Deprecated</a:t>
            </a:r>
          </a:p>
          <a:p>
            <a:r>
              <a:rPr lang="en-US" dirty="0"/>
              <a:t> A lot slower than AES anyway</a:t>
            </a:r>
          </a:p>
        </p:txBody>
      </p:sp>
    </p:spTree>
    <p:extLst>
      <p:ext uri="{BB962C8B-B14F-4D97-AF65-F5344CB8AC3E}">
        <p14:creationId xmlns:p14="http://schemas.microsoft.com/office/powerpoint/2010/main" val="3749204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AES - another encryption 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Advanced Encryption Standard</a:t>
            </a:r>
          </a:p>
          <a:p>
            <a:pPr lvl="1"/>
            <a:r>
              <a:rPr lang="en-US" dirty="0"/>
              <a:t>Replaced DES </a:t>
            </a:r>
          </a:p>
          <a:p>
            <a:r>
              <a:rPr lang="en-US" dirty="0"/>
              <a:t>AES is by now the most important symmetric algorithm in the world.</a:t>
            </a:r>
          </a:p>
          <a:p>
            <a:r>
              <a:rPr lang="en-US" dirty="0"/>
              <a:t>Came about as a result of competition 1997.</a:t>
            </a:r>
          </a:p>
          <a:p>
            <a:r>
              <a:rPr lang="en-US" dirty="0" err="1"/>
              <a:t>Rijndael</a:t>
            </a:r>
            <a:r>
              <a:rPr lang="en-US" dirty="0"/>
              <a:t> – Belgium cryptographers</a:t>
            </a:r>
          </a:p>
          <a:p>
            <a:r>
              <a:rPr lang="en-US" dirty="0"/>
              <a:t>NSA allows AES for up to TOP SECRET 192 bit key</a:t>
            </a:r>
          </a:p>
          <a:p>
            <a:r>
              <a:rPr lang="en-US" dirty="0"/>
              <a:t>Very secure, only known attack is a related-key attack on 192 and 256 bit versions which exploits AES’ key schedule. -&gt; Solved by not allowing related keys, force key choice to be as random as possible.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6954" y="1259839"/>
            <a:ext cx="1951415" cy="2535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294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AES Works from a high level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6656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Cryptosystems we’ll cover today:</a:t>
            </a:r>
          </a:p>
          <a:p>
            <a:pPr lvl="1"/>
            <a:r>
              <a:rPr lang="en-US" sz="2800" dirty="0"/>
              <a:t>One Time Pad (OTP)</a:t>
            </a:r>
          </a:p>
          <a:p>
            <a:pPr lvl="1"/>
            <a:r>
              <a:rPr lang="en-US" sz="2800" dirty="0"/>
              <a:t>Block Ciphers (ECB and CBC)</a:t>
            </a:r>
          </a:p>
          <a:p>
            <a:pPr lvl="1"/>
            <a:r>
              <a:rPr lang="en-US" sz="2800" dirty="0"/>
              <a:t>DES/AES</a:t>
            </a:r>
          </a:p>
          <a:p>
            <a:pPr lvl="1"/>
            <a:r>
              <a:rPr lang="en-US" sz="2800" dirty="0"/>
              <a:t>Stream Ciphers (RC4)</a:t>
            </a:r>
          </a:p>
          <a:p>
            <a:pPr lvl="1"/>
            <a:r>
              <a:rPr lang="en-US" sz="2800" dirty="0" err="1"/>
              <a:t>Diffie</a:t>
            </a:r>
            <a:r>
              <a:rPr lang="en-US" sz="2800" dirty="0"/>
              <a:t> Hellman Key Exchange</a:t>
            </a:r>
          </a:p>
          <a:p>
            <a:pPr lvl="1"/>
            <a:r>
              <a:rPr lang="en-US" sz="2800" dirty="0"/>
              <a:t>RSA</a:t>
            </a:r>
          </a:p>
          <a:p>
            <a:pPr lvl="1"/>
            <a:r>
              <a:rPr lang="en-US" sz="2800" dirty="0"/>
              <a:t>&lt;&lt;Any 3 letter acronyms&gt;&gt;</a:t>
            </a:r>
          </a:p>
        </p:txBody>
      </p:sp>
    </p:spTree>
    <p:extLst>
      <p:ext uri="{BB962C8B-B14F-4D97-AF65-F5344CB8AC3E}">
        <p14:creationId xmlns:p14="http://schemas.microsoft.com/office/powerpoint/2010/main" val="13061994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w/ Block ciphers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2538307"/>
            <a:ext cx="10131425" cy="3649133"/>
          </a:xfrm>
        </p:spPr>
        <p:txBody>
          <a:bodyPr>
            <a:normAutofit/>
          </a:bodyPr>
          <a:lstStyle/>
          <a:p>
            <a:r>
              <a:rPr lang="en-US" sz="4000" dirty="0"/>
              <a:t>Messages must be a very limited length – block length of block cipher</a:t>
            </a:r>
          </a:p>
          <a:p>
            <a:pPr marL="0" indent="0">
              <a:buNone/>
            </a:pPr>
            <a:endParaRPr lang="en-US" sz="4000" dirty="0"/>
          </a:p>
          <a:p>
            <a:r>
              <a:rPr lang="en-US" sz="4000" dirty="0"/>
              <a:t>Still have the issue of how to agree on the key</a:t>
            </a:r>
          </a:p>
        </p:txBody>
      </p:sp>
    </p:spTree>
    <p:extLst>
      <p:ext uri="{BB962C8B-B14F-4D97-AF65-F5344CB8AC3E}">
        <p14:creationId xmlns:p14="http://schemas.microsoft.com/office/powerpoint/2010/main" val="394470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Tackling the Fixed size – Stream ciphers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Symmetric-key encryption algorithms that encrypts a stream of bytes</a:t>
            </a:r>
          </a:p>
          <a:p>
            <a:r>
              <a:rPr lang="en-US" sz="3600" dirty="0"/>
              <a:t>Stream as long as we like.</a:t>
            </a:r>
          </a:p>
          <a:p>
            <a:r>
              <a:rPr lang="en-US" sz="3600" dirty="0"/>
              <a:t>Encryption – one bit or byte at a time</a:t>
            </a:r>
          </a:p>
        </p:txBody>
      </p:sp>
    </p:spTree>
    <p:extLst>
      <p:ext uri="{BB962C8B-B14F-4D97-AF65-F5344CB8AC3E}">
        <p14:creationId xmlns:p14="http://schemas.microsoft.com/office/powerpoint/2010/main" val="7013134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Stream ciphers aren’t as big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One of earliest stream ciphers was RC4.</a:t>
            </a:r>
          </a:p>
          <a:p>
            <a:pPr lvl="1"/>
            <a:r>
              <a:rPr lang="en-US" sz="2800" dirty="0"/>
              <a:t>Extremely fast, especially compared to DES.</a:t>
            </a:r>
          </a:p>
          <a:p>
            <a:pPr lvl="1"/>
            <a:r>
              <a:rPr lang="en-US" sz="2800" dirty="0"/>
              <a:t>Extremely broken.</a:t>
            </a:r>
          </a:p>
          <a:p>
            <a:r>
              <a:rPr lang="en-US" sz="2800" dirty="0"/>
              <a:t>Left cryptographers a bad impression of native stream ciphers.</a:t>
            </a:r>
          </a:p>
        </p:txBody>
      </p:sp>
    </p:spTree>
    <p:extLst>
      <p:ext uri="{BB962C8B-B14F-4D97-AF65-F5344CB8AC3E}">
        <p14:creationId xmlns:p14="http://schemas.microsoft.com/office/powerpoint/2010/main" val="13671960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solve fixed block size 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Could just take a block cipher algorithm, add padding to plaintext until fits size of block.</a:t>
            </a:r>
          </a:p>
          <a:p>
            <a:pPr lvl="1"/>
            <a:r>
              <a:rPr lang="en-US" sz="2800" dirty="0"/>
              <a:t>May be susceptible to padding attacks</a:t>
            </a:r>
          </a:p>
        </p:txBody>
      </p:sp>
    </p:spTree>
    <p:extLst>
      <p:ext uri="{BB962C8B-B14F-4D97-AF65-F5344CB8AC3E}">
        <p14:creationId xmlns:p14="http://schemas.microsoft.com/office/powerpoint/2010/main" val="8373437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 cipher uses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OK, assuming we have a block cipher, what can we use it to do?</a:t>
            </a:r>
          </a:p>
          <a:p>
            <a:r>
              <a:rPr lang="en-US" dirty="0"/>
              <a:t>Ex. AES</a:t>
            </a:r>
          </a:p>
          <a:p>
            <a:pPr lvl="1"/>
            <a:r>
              <a:rPr lang="en-US" dirty="0" err="1"/>
              <a:t>DiskCryptor</a:t>
            </a:r>
            <a:endParaRPr lang="en-US" dirty="0"/>
          </a:p>
          <a:p>
            <a:pPr lvl="1"/>
            <a:r>
              <a:rPr lang="en-US" dirty="0"/>
              <a:t>NTFS – Encrypting File Systems</a:t>
            </a:r>
          </a:p>
          <a:p>
            <a:pPr lvl="1"/>
            <a:r>
              <a:rPr lang="en-US" dirty="0" err="1"/>
              <a:t>LastPass</a:t>
            </a:r>
            <a:endParaRPr lang="en-US" dirty="0"/>
          </a:p>
          <a:p>
            <a:pPr lvl="1"/>
            <a:r>
              <a:rPr lang="en-US" dirty="0" err="1"/>
              <a:t>DataLocker</a:t>
            </a:r>
            <a:endParaRPr lang="en-US" dirty="0"/>
          </a:p>
          <a:p>
            <a:pPr lvl="1"/>
            <a:r>
              <a:rPr lang="en-US" dirty="0"/>
              <a:t>GTA IV – encrypt game assets to deter hacking in multiplayer.</a:t>
            </a:r>
          </a:p>
        </p:txBody>
      </p:sp>
    </p:spTree>
    <p:extLst>
      <p:ext uri="{BB962C8B-B14F-4D97-AF65-F5344CB8AC3E}">
        <p14:creationId xmlns:p14="http://schemas.microsoft.com/office/powerpoint/2010/main" val="5164296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Finally – how do we exchange keys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final problem we set out to tackle – secure key exchange</a:t>
            </a:r>
          </a:p>
          <a:p>
            <a:r>
              <a:rPr lang="en-US" dirty="0"/>
              <a:t>2 possible solutions that I’ll glance you through:</a:t>
            </a:r>
          </a:p>
          <a:p>
            <a:pPr lvl="1"/>
            <a:r>
              <a:rPr lang="en-US" dirty="0" err="1"/>
              <a:t>Diffie</a:t>
            </a:r>
            <a:r>
              <a:rPr lang="en-US" dirty="0"/>
              <a:t>-Hellman Key Exchange</a:t>
            </a:r>
          </a:p>
          <a:p>
            <a:pPr lvl="1"/>
            <a:r>
              <a:rPr lang="en-US" dirty="0"/>
              <a:t>RSA</a:t>
            </a:r>
          </a:p>
        </p:txBody>
      </p:sp>
    </p:spTree>
    <p:extLst>
      <p:ext uri="{BB962C8B-B14F-4D97-AF65-F5344CB8AC3E}">
        <p14:creationId xmlns:p14="http://schemas.microsoft.com/office/powerpoint/2010/main" val="39856872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Diffie</a:t>
            </a:r>
            <a:r>
              <a:rPr lang="en-US" dirty="0"/>
              <a:t> </a:t>
            </a:r>
            <a:r>
              <a:rPr lang="en-US" dirty="0" err="1"/>
              <a:t>hellman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colors to explain process</a:t>
            </a:r>
          </a:p>
          <a:p>
            <a:r>
              <a:rPr lang="en-US" dirty="0"/>
              <a:t>Colors: Easy to mix, hard to separate</a:t>
            </a:r>
          </a:p>
          <a:p>
            <a:r>
              <a:rPr lang="en-US" dirty="0"/>
              <a:t>Actually done using math but conceptually this is good enough</a:t>
            </a:r>
          </a:p>
        </p:txBody>
      </p:sp>
    </p:spTree>
    <p:extLst>
      <p:ext uri="{BB962C8B-B14F-4D97-AF65-F5344CB8AC3E}">
        <p14:creationId xmlns:p14="http://schemas.microsoft.com/office/powerpoint/2010/main" val="26723615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1) Choose a base color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2238" y="2358221"/>
            <a:ext cx="2976562" cy="3216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8113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2) Mix base with own private random color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5839" y="1804926"/>
            <a:ext cx="4836161" cy="158407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5839" y="3568064"/>
            <a:ext cx="5430202" cy="2935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1222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3) Communicate mixed colors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1347" y="2283565"/>
            <a:ext cx="4986973" cy="402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3801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cryptography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65993" y="2065867"/>
            <a:ext cx="6475983" cy="36491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- How to send information securely from one party to another securely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- It should be Hard to get the crack the original message without the key.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1784" y="1407102"/>
            <a:ext cx="4549254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994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4) Mix own secret color with other’s mixed color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9525" y="3283267"/>
            <a:ext cx="5021400" cy="1857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9102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approach – Public key cryptography and </a:t>
            </a:r>
            <a:r>
              <a:rPr lang="en-US" dirty="0" err="1"/>
              <a:t>rsa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Problem with symmetric cryptography: I have a key and I want you to talk to me securely. How do I give you my key?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/>
              <a:t>Proposed solution: Asymmetric cryptography</a:t>
            </a:r>
          </a:p>
        </p:txBody>
      </p:sp>
    </p:spTree>
    <p:extLst>
      <p:ext uri="{BB962C8B-B14F-4D97-AF65-F5344CB8AC3E}">
        <p14:creationId xmlns:p14="http://schemas.microsoft.com/office/powerpoint/2010/main" val="26085774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approach – Public key cryptography and </a:t>
            </a:r>
            <a:r>
              <a:rPr lang="en-US" dirty="0" err="1"/>
              <a:t>rsa</a:t>
            </a:r>
            <a:endParaRPr lang="en-US" dirty="0"/>
          </a:p>
        </p:txBody>
      </p:sp>
      <p:pic>
        <p:nvPicPr>
          <p:cNvPr id="2050" name="Picture 2" descr="http://i.telegraph.co.uk/multimedia/archive/03491/Vladimir_Putin_1_3491835k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928" y="3637279"/>
            <a:ext cx="1947056" cy="1216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vignette1.wikia.nocookie.net/planet51/images/4/42/Lock-icon-512.png/revision/latest?cb=2013062719275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316767" y="2491687"/>
            <a:ext cx="326721" cy="472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http://vignette1.wikia.nocookie.net/planet51/images/4/42/Lock-icon-512.png/revision/latest?cb=2013062719275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512510" y="3242840"/>
            <a:ext cx="326721" cy="472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http://vignette1.wikia.nocookie.net/planet51/images/4/42/Lock-icon-512.png/revision/latest?cb=2013062719275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675870" y="3993993"/>
            <a:ext cx="326721" cy="472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http://vignette1.wikia.nocookie.net/planet51/images/4/42/Lock-icon-512.png/revision/latest?cb=2013062719275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512510" y="4746946"/>
            <a:ext cx="326721" cy="419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http://vignette1.wikia.nocookie.net/planet51/images/4/42/Lock-icon-512.png/revision/latest?cb=2013062719275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990046" y="5276427"/>
            <a:ext cx="326721" cy="472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http://vignette1.wikia.nocookie.net/planet51/images/4/42/Lock-icon-512.png/revision/latest?cb=2013062719275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800984" y="2083594"/>
            <a:ext cx="326721" cy="472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/>
          <p:cNvCxnSpPr/>
          <p:nvPr/>
        </p:nvCxnSpPr>
        <p:spPr>
          <a:xfrm flipV="1">
            <a:off x="2692400" y="2727960"/>
            <a:ext cx="108584" cy="7511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2844800" y="3050434"/>
            <a:ext cx="471967" cy="5810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2873704" y="3715386"/>
            <a:ext cx="486642" cy="5764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2964344" y="4375733"/>
            <a:ext cx="548166" cy="1965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2993871" y="4947845"/>
            <a:ext cx="355279" cy="481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2790508" y="5111303"/>
            <a:ext cx="83196" cy="1651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4" descr="http://vignette1.wikia.nocookie.net/planet51/images/4/42/Lock-icon-512.png/revision/latest?cb=2013062719275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661147" y="3699765"/>
            <a:ext cx="326721" cy="472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://www.sprucedupspacesllc.com/wp-content/uploads/2013/04/lockbox-medium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714" y="4819382"/>
            <a:ext cx="1708392" cy="1613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 22"/>
          <p:cNvSpPr/>
          <p:nvPr/>
        </p:nvSpPr>
        <p:spPr>
          <a:xfrm>
            <a:off x="8995936" y="4996020"/>
            <a:ext cx="3196064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1" i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Putin teach me how u lift bro</a:t>
            </a:r>
            <a:endParaRPr lang="en-US" sz="3600" b="1" i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cxnSp>
        <p:nvCxnSpPr>
          <p:cNvPr id="26" name="Straight Arrow Connector 25"/>
          <p:cNvCxnSpPr>
            <a:stCxn id="23" idx="1"/>
          </p:cNvCxnSpPr>
          <p:nvPr/>
        </p:nvCxnSpPr>
        <p:spPr>
          <a:xfrm flipH="1">
            <a:off x="8625840" y="5596185"/>
            <a:ext cx="370096" cy="300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>
            <a:off x="2873704" y="6035040"/>
            <a:ext cx="3638856" cy="203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6" name="Picture 8" descr="http://www.corkscrewsonline.com/images/brass_key_corkscrew12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5926" y="5745351"/>
            <a:ext cx="706745" cy="620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/>
          <p:cNvSpPr txBox="1"/>
          <p:nvPr/>
        </p:nvSpPr>
        <p:spPr>
          <a:xfrm>
            <a:off x="4002591" y="5611190"/>
            <a:ext cx="21435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123#&amp;!ABCDEFGOAT</a:t>
            </a:r>
          </a:p>
        </p:txBody>
      </p:sp>
      <p:sp>
        <p:nvSpPr>
          <p:cNvPr id="35" name="Rectangle 34"/>
          <p:cNvSpPr/>
          <p:nvPr/>
        </p:nvSpPr>
        <p:spPr>
          <a:xfrm>
            <a:off x="125210" y="5786680"/>
            <a:ext cx="1804359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b="1" i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Putin teach me how u lift bro</a:t>
            </a:r>
            <a:endParaRPr lang="en-US" b="1" i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pic>
        <p:nvPicPr>
          <p:cNvPr id="2058" name="Picture 10" descr="http://wallpapersonthe.net/wallpapers/b/3840x2160/3840x2160-iron_throne_game_of_thrones_sean_bean_ned_stark-17857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3392" y="1810310"/>
            <a:ext cx="4547017" cy="255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75883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time for real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Recap:</a:t>
            </a:r>
          </a:p>
          <a:p>
            <a:pPr lvl="1"/>
            <a:r>
              <a:rPr lang="en-US" dirty="0"/>
              <a:t>Crypto is a lot of math</a:t>
            </a:r>
          </a:p>
          <a:p>
            <a:pPr lvl="1"/>
            <a:r>
              <a:rPr lang="en-US" dirty="0"/>
              <a:t>Never make your own crypto</a:t>
            </a:r>
          </a:p>
          <a:p>
            <a:pPr lvl="1"/>
            <a:r>
              <a:rPr lang="en-US" dirty="0"/>
              <a:t>Secret crypto &lt;&lt;&lt; Publicly reviewed crypto</a:t>
            </a:r>
          </a:p>
          <a:p>
            <a:pPr lvl="1"/>
            <a:r>
              <a:rPr lang="en-US" dirty="0"/>
              <a:t>Most of the time, attacks are on implementation and not math. But helps to know math to attack the implementation.</a:t>
            </a:r>
          </a:p>
          <a:p>
            <a:r>
              <a:rPr lang="en-US" dirty="0"/>
              <a:t>Thanks for coming!</a:t>
            </a:r>
          </a:p>
          <a:p>
            <a:r>
              <a:rPr lang="en-US" dirty="0"/>
              <a:t>Most of the information that I went over today, I found here: </a:t>
            </a:r>
            <a:r>
              <a:rPr lang="en-US" dirty="0">
                <a:hlinkClick r:id="rId2"/>
              </a:rPr>
              <a:t>https://www.crypto101.io/</a:t>
            </a:r>
            <a:endParaRPr lang="en-US" dirty="0"/>
          </a:p>
          <a:p>
            <a:pPr lvl="1"/>
            <a:r>
              <a:rPr lang="en-US" dirty="0"/>
              <a:t>They have a really amazing </a:t>
            </a:r>
            <a:r>
              <a:rPr lang="en-US" dirty="0" err="1"/>
              <a:t>Ebook</a:t>
            </a:r>
            <a:r>
              <a:rPr lang="en-US" dirty="0"/>
              <a:t> that was really easy to follow and had great examples.</a:t>
            </a:r>
          </a:p>
          <a:p>
            <a:r>
              <a:rPr lang="en-US" dirty="0"/>
              <a:t>Dan </a:t>
            </a:r>
            <a:r>
              <a:rPr lang="en-US" dirty="0" err="1"/>
              <a:t>Boneh’s</a:t>
            </a:r>
            <a:r>
              <a:rPr lang="en-US" dirty="0"/>
              <a:t> Cryptography Course</a:t>
            </a:r>
          </a:p>
          <a:p>
            <a:r>
              <a:rPr lang="en-US" dirty="0" err="1"/>
              <a:t>Matasano</a:t>
            </a:r>
            <a:r>
              <a:rPr lang="en-US" dirty="0"/>
              <a:t> </a:t>
            </a:r>
            <a:r>
              <a:rPr lang="en-US" dirty="0" err="1"/>
              <a:t>Cryptopals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15248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Any questions</a:t>
            </a:r>
          </a:p>
        </p:txBody>
      </p:sp>
      <p:pic>
        <p:nvPicPr>
          <p:cNvPr id="1026" name="Picture 2" descr="mrw questions points midterms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4113" y="2584027"/>
            <a:ext cx="4114800" cy="2295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99223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005112" y="2328150"/>
            <a:ext cx="5492802" cy="3649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575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cryptography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65993" y="2089313"/>
            <a:ext cx="6475983" cy="364913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/>
              <a:t>- Send information from one party to another securely</a:t>
            </a:r>
          </a:p>
          <a:p>
            <a:pPr marL="0" indent="0">
              <a:buNone/>
            </a:pPr>
            <a:r>
              <a:rPr lang="en-US" sz="2000" dirty="0"/>
              <a:t>- It should be Hard to get the message text without the key.</a:t>
            </a:r>
          </a:p>
          <a:p>
            <a:pPr>
              <a:buFontTx/>
              <a:buChar char="-"/>
            </a:pPr>
            <a:r>
              <a:rPr lang="en-US" sz="2000" dirty="0"/>
              <a:t>Always assume there is someone else who reads your text.</a:t>
            </a:r>
          </a:p>
          <a:p>
            <a:pPr>
              <a:buFontTx/>
              <a:buChar char="-"/>
            </a:pPr>
            <a:r>
              <a:rPr lang="en-US" sz="2000" dirty="0"/>
              <a:t>How algorithm works should NOT be a secret!</a:t>
            </a:r>
          </a:p>
          <a:p>
            <a:pPr marL="0" indent="0">
              <a:buNone/>
            </a:pPr>
            <a:r>
              <a:rPr lang="en-US" sz="2000" dirty="0"/>
              <a:t>	Ex. IBM DES</a:t>
            </a:r>
          </a:p>
          <a:p>
            <a:pPr marL="0" indent="0">
              <a:buNone/>
            </a:pPr>
            <a:r>
              <a:rPr lang="en-US" sz="2000" dirty="0"/>
              <a:t>	Ex. Enigma</a:t>
            </a:r>
          </a:p>
          <a:p>
            <a:pPr marL="0" indent="0">
              <a:buNone/>
            </a:pPr>
            <a:r>
              <a:rPr lang="en-US" sz="2000" dirty="0"/>
              <a:t>	Ex. RC4</a:t>
            </a:r>
          </a:p>
          <a:p>
            <a:pPr marL="0" indent="0">
              <a:buNone/>
            </a:pPr>
            <a:r>
              <a:rPr lang="en-US" sz="2000" dirty="0"/>
              <a:t>	Ex. Open Smart Grid Protocol</a:t>
            </a:r>
          </a:p>
          <a:p>
            <a:pPr marL="0" indent="0">
              <a:buNone/>
            </a:pPr>
            <a:r>
              <a:rPr lang="en-US" sz="2000" dirty="0"/>
              <a:t>	Ex. More</a:t>
            </a:r>
          </a:p>
          <a:p>
            <a:pPr marL="0" indent="0">
              <a:buNone/>
            </a:pPr>
            <a:r>
              <a:rPr lang="en-US" sz="2000" dirty="0"/>
              <a:t>- Main Tool: Math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1976" y="949280"/>
            <a:ext cx="4549254" cy="304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 rot="2055172">
            <a:off x="5015608" y="4483143"/>
            <a:ext cx="385273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FF0000"/>
                </a:solidFill>
              </a:rPr>
              <a:t>DON’T DO IT!</a:t>
            </a:r>
          </a:p>
        </p:txBody>
      </p:sp>
    </p:spTree>
    <p:extLst>
      <p:ext uri="{BB962C8B-B14F-4D97-AF65-F5344CB8AC3E}">
        <p14:creationId xmlns:p14="http://schemas.microsoft.com/office/powerpoint/2010/main" val="377866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XOR Review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XOR = Exclusive OR</a:t>
            </a:r>
          </a:p>
          <a:p>
            <a:r>
              <a:rPr lang="en-US" dirty="0"/>
              <a:t>On computer, all information is stored as bits.</a:t>
            </a:r>
          </a:p>
          <a:p>
            <a:pPr lvl="1"/>
            <a:r>
              <a:rPr lang="en-US" dirty="0"/>
              <a:t>Encrypting bits == Encrypting message</a:t>
            </a:r>
          </a:p>
          <a:p>
            <a:r>
              <a:rPr lang="en-US" dirty="0"/>
              <a:t>Important Property:</a:t>
            </a:r>
          </a:p>
          <a:p>
            <a:pPr lvl="1"/>
            <a:r>
              <a:rPr lang="en-US" dirty="0"/>
              <a:t>A ⊕  B ⊕ A = B</a:t>
            </a:r>
          </a:p>
          <a:p>
            <a:pPr lvl="1"/>
            <a:r>
              <a:rPr lang="en-US" dirty="0"/>
              <a:t>Think of the first XOR as encrypting, second XOR as decrypting</a:t>
            </a:r>
          </a:p>
          <a:p>
            <a:pPr lvl="1"/>
            <a:r>
              <a:rPr lang="en-US" dirty="0"/>
              <a:t>Example: D = 68, Z = 90</a:t>
            </a:r>
          </a:p>
          <a:p>
            <a:pPr lvl="1"/>
            <a:r>
              <a:rPr lang="en-US" dirty="0"/>
              <a:t>68 ⊕ 90 =  1000100 ⊕  1011010 = 0011110 = 30</a:t>
            </a:r>
          </a:p>
          <a:p>
            <a:pPr lvl="1"/>
            <a:r>
              <a:rPr lang="en-US" dirty="0"/>
              <a:t>30 ⊕ 68 = 0011110 ⊕ 1000100 = 1011010 = 68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1120" y="2065867"/>
            <a:ext cx="2802060" cy="233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6544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Time pad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“Perfect cryptography” – cannot be cracked if implemented correctly</a:t>
            </a:r>
          </a:p>
          <a:p>
            <a:r>
              <a:rPr lang="en-US" sz="3200" dirty="0"/>
              <a:t>How does it work?</a:t>
            </a:r>
          </a:p>
          <a:p>
            <a:pPr marL="457200" lvl="1" indent="0">
              <a:buNone/>
            </a:pPr>
            <a:r>
              <a:rPr lang="en-US" dirty="0"/>
              <a:t>1) Come up with a key that is at least as long as the message/data.</a:t>
            </a:r>
          </a:p>
          <a:p>
            <a:pPr marL="457200" lvl="1" indent="0">
              <a:buNone/>
            </a:pPr>
            <a:r>
              <a:rPr lang="en-US" dirty="0"/>
              <a:t>2) Encryption: </a:t>
            </a:r>
            <a:r>
              <a:rPr lang="en-US" dirty="0" err="1"/>
              <a:t>Ciphertext</a:t>
            </a:r>
            <a:r>
              <a:rPr lang="en-US" dirty="0"/>
              <a:t> = plaintext ⊕ key</a:t>
            </a:r>
          </a:p>
          <a:p>
            <a:pPr marL="457200" lvl="1" indent="0">
              <a:buNone/>
            </a:pPr>
            <a:r>
              <a:rPr lang="en-US" dirty="0"/>
              <a:t>3) Decryption: Plaintext = </a:t>
            </a:r>
            <a:r>
              <a:rPr lang="en-US" dirty="0" err="1"/>
              <a:t>ciphertext</a:t>
            </a:r>
            <a:r>
              <a:rPr lang="en-US" dirty="0"/>
              <a:t> ⊕ key</a:t>
            </a:r>
          </a:p>
          <a:p>
            <a:pPr marL="457200" lvl="1" indent="0">
              <a:buNone/>
            </a:pPr>
            <a:r>
              <a:rPr lang="en-US" sz="4000" dirty="0">
                <a:solidFill>
                  <a:srgbClr val="00B050"/>
                </a:solidFill>
              </a:rPr>
              <a:t>Provably Perfectly Secure; cannot be cracked - ever.</a:t>
            </a:r>
          </a:p>
        </p:txBody>
      </p:sp>
    </p:spTree>
    <p:extLst>
      <p:ext uri="{BB962C8B-B14F-4D97-AF65-F5344CB8AC3E}">
        <p14:creationId xmlns:p14="http://schemas.microsoft.com/office/powerpoint/2010/main" val="5669744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Thanks for coming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4000" dirty="0"/>
              <a:t>Cryptography Solved! OTP is perfect.</a:t>
            </a:r>
          </a:p>
          <a:p>
            <a:r>
              <a:rPr lang="en-US" dirty="0"/>
              <a:t>Next meeting same place, same time.</a:t>
            </a:r>
          </a:p>
          <a:p>
            <a:r>
              <a:rPr lang="en-US" dirty="0"/>
              <a:t>Keep eye out for upcoming CTF competitions.</a:t>
            </a:r>
          </a:p>
          <a:p>
            <a:r>
              <a:rPr lang="en-US" dirty="0"/>
              <a:t>Join our mailing lists if you haven’t already done so</a:t>
            </a:r>
          </a:p>
        </p:txBody>
      </p:sp>
    </p:spTree>
    <p:extLst>
      <p:ext uri="{BB962C8B-B14F-4D97-AF65-F5344CB8AC3E}">
        <p14:creationId xmlns:p14="http://schemas.microsoft.com/office/powerpoint/2010/main" val="3020545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Important problems with the </a:t>
            </a:r>
            <a:r>
              <a:rPr lang="en-US" dirty="0" err="1"/>
              <a:t>otp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1) Key must be at LEAST as long as message to be encrypted</a:t>
            </a:r>
          </a:p>
          <a:p>
            <a:r>
              <a:rPr lang="en-US" sz="2800" dirty="0"/>
              <a:t>2) Key MUST be truly random – if you can guess the key, it’s a bad key.</a:t>
            </a:r>
          </a:p>
          <a:p>
            <a:r>
              <a:rPr lang="en-US" sz="2800" dirty="0"/>
              <a:t>3) Probably most important:</a:t>
            </a:r>
          </a:p>
          <a:p>
            <a:r>
              <a:rPr lang="en-US" sz="2800" dirty="0">
                <a:solidFill>
                  <a:srgbClr val="FF0000"/>
                </a:solidFill>
              </a:rPr>
              <a:t>Key must be used only once</a:t>
            </a:r>
            <a:r>
              <a:rPr lang="en-US" sz="2800" dirty="0"/>
              <a:t>. After you encrypt one message with the key, never reuse that key.</a:t>
            </a:r>
          </a:p>
        </p:txBody>
      </p:sp>
    </p:spTree>
    <p:extLst>
      <p:ext uri="{BB962C8B-B14F-4D97-AF65-F5344CB8AC3E}">
        <p14:creationId xmlns:p14="http://schemas.microsoft.com/office/powerpoint/2010/main" val="454714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Celestial</Template>
  <TotalTime>8371</TotalTime>
  <Words>1783</Words>
  <Application>Microsoft Office PowerPoint</Application>
  <PresentationFormat>Widescreen</PresentationFormat>
  <Paragraphs>233</Paragraphs>
  <Slides>34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8" baseType="lpstr">
      <vt:lpstr>Arial</vt:lpstr>
      <vt:lpstr>Calibri</vt:lpstr>
      <vt:lpstr>Calibri Light</vt:lpstr>
      <vt:lpstr>Celestial</vt:lpstr>
      <vt:lpstr>Cryptography</vt:lpstr>
      <vt:lpstr>Overview</vt:lpstr>
      <vt:lpstr>What is cryptography</vt:lpstr>
      <vt:lpstr>PowerPoint Presentation</vt:lpstr>
      <vt:lpstr>What is cryptography</vt:lpstr>
      <vt:lpstr>XOR Review</vt:lpstr>
      <vt:lpstr>One Time pad</vt:lpstr>
      <vt:lpstr>Thanks for coming</vt:lpstr>
      <vt:lpstr>Important problems with the otp</vt:lpstr>
      <vt:lpstr>Important considerations</vt:lpstr>
      <vt:lpstr>OTP: Key Reuse attack</vt:lpstr>
      <vt:lpstr>Practical issues with otp</vt:lpstr>
      <vt:lpstr>Block ciphers</vt:lpstr>
      <vt:lpstr>ECB Mode</vt:lpstr>
      <vt:lpstr>PowerPoint Presentation</vt:lpstr>
      <vt:lpstr>CBC Mode</vt:lpstr>
      <vt:lpstr>DES – Deprecated encryption system(ok this is not the actual name)</vt:lpstr>
      <vt:lpstr>AES - another encryption system</vt:lpstr>
      <vt:lpstr>HOW AES Works from a high level</vt:lpstr>
      <vt:lpstr>Problems w/ Block ciphers</vt:lpstr>
      <vt:lpstr>Tackling the Fixed size – Stream ciphers</vt:lpstr>
      <vt:lpstr>Stream ciphers aren’t as big</vt:lpstr>
      <vt:lpstr>how to solve fixed block size problem</vt:lpstr>
      <vt:lpstr>Block cipher uses</vt:lpstr>
      <vt:lpstr>Finally – how do we exchange keys</vt:lpstr>
      <vt:lpstr>Diffie hellman</vt:lpstr>
      <vt:lpstr>1) Choose a base color</vt:lpstr>
      <vt:lpstr>2) Mix base with own private random color</vt:lpstr>
      <vt:lpstr>3) Communicate mixed colors</vt:lpstr>
      <vt:lpstr>4) Mix own secret color with other’s mixed color</vt:lpstr>
      <vt:lpstr>Another approach – Public key cryptography and rsa</vt:lpstr>
      <vt:lpstr>Another approach – Public key cryptography and rsa</vt:lpstr>
      <vt:lpstr>This time for real</vt:lpstr>
      <vt:lpstr>Any 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Cryptography</dc:title>
  <dc:creator>Siddarth Senthilkumar</dc:creator>
  <cp:lastModifiedBy>Siddarth Senthilkumar</cp:lastModifiedBy>
  <cp:revision>154</cp:revision>
  <dcterms:created xsi:type="dcterms:W3CDTF">2016-08-17T17:05:43Z</dcterms:created>
  <dcterms:modified xsi:type="dcterms:W3CDTF">2016-08-23T12:38:40Z</dcterms:modified>
</cp:coreProperties>
</file>